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82"/>
  </p:notesMasterIdLst>
  <p:sldIdLst>
    <p:sldId id="256" r:id="rId2"/>
    <p:sldId id="349" r:id="rId3"/>
    <p:sldId id="260" r:id="rId4"/>
    <p:sldId id="259" r:id="rId5"/>
    <p:sldId id="262" r:id="rId6"/>
    <p:sldId id="261" r:id="rId7"/>
    <p:sldId id="264" r:id="rId8"/>
    <p:sldId id="263" r:id="rId9"/>
    <p:sldId id="268" r:id="rId10"/>
    <p:sldId id="297" r:id="rId11"/>
    <p:sldId id="298" r:id="rId12"/>
    <p:sldId id="299" r:id="rId13"/>
    <p:sldId id="300" r:id="rId14"/>
    <p:sldId id="301" r:id="rId15"/>
    <p:sldId id="302" r:id="rId16"/>
    <p:sldId id="303" r:id="rId17"/>
    <p:sldId id="306" r:id="rId18"/>
    <p:sldId id="307" r:id="rId19"/>
    <p:sldId id="308" r:id="rId20"/>
    <p:sldId id="309" r:id="rId21"/>
    <p:sldId id="310" r:id="rId22"/>
    <p:sldId id="311" r:id="rId23"/>
    <p:sldId id="312" r:id="rId24"/>
    <p:sldId id="313" r:id="rId25"/>
    <p:sldId id="314" r:id="rId26"/>
    <p:sldId id="315" r:id="rId27"/>
    <p:sldId id="357" r:id="rId28"/>
    <p:sldId id="358" r:id="rId29"/>
    <p:sldId id="316" r:id="rId30"/>
    <p:sldId id="317" r:id="rId31"/>
    <p:sldId id="318" r:id="rId32"/>
    <p:sldId id="360" r:id="rId33"/>
    <p:sldId id="359" r:id="rId34"/>
    <p:sldId id="319" r:id="rId35"/>
    <p:sldId id="361" r:id="rId36"/>
    <p:sldId id="362" r:id="rId37"/>
    <p:sldId id="363" r:id="rId38"/>
    <p:sldId id="364" r:id="rId39"/>
    <p:sldId id="367" r:id="rId40"/>
    <p:sldId id="368" r:id="rId41"/>
    <p:sldId id="369" r:id="rId42"/>
    <p:sldId id="370" r:id="rId43"/>
    <p:sldId id="371" r:id="rId44"/>
    <p:sldId id="372" r:id="rId45"/>
    <p:sldId id="373" r:id="rId46"/>
    <p:sldId id="375" r:id="rId47"/>
    <p:sldId id="376" r:id="rId48"/>
    <p:sldId id="374" r:id="rId49"/>
    <p:sldId id="377" r:id="rId50"/>
    <p:sldId id="378" r:id="rId51"/>
    <p:sldId id="379" r:id="rId52"/>
    <p:sldId id="380" r:id="rId53"/>
    <p:sldId id="381" r:id="rId54"/>
    <p:sldId id="384" r:id="rId55"/>
    <p:sldId id="383" r:id="rId56"/>
    <p:sldId id="382" r:id="rId57"/>
    <p:sldId id="385" r:id="rId58"/>
    <p:sldId id="386" r:id="rId59"/>
    <p:sldId id="387" r:id="rId60"/>
    <p:sldId id="388" r:id="rId61"/>
    <p:sldId id="389" r:id="rId62"/>
    <p:sldId id="391" r:id="rId63"/>
    <p:sldId id="392" r:id="rId64"/>
    <p:sldId id="390" r:id="rId65"/>
    <p:sldId id="393" r:id="rId66"/>
    <p:sldId id="394" r:id="rId67"/>
    <p:sldId id="395" r:id="rId68"/>
    <p:sldId id="396" r:id="rId69"/>
    <p:sldId id="397" r:id="rId70"/>
    <p:sldId id="398" r:id="rId71"/>
    <p:sldId id="399" r:id="rId72"/>
    <p:sldId id="400" r:id="rId73"/>
    <p:sldId id="401" r:id="rId74"/>
    <p:sldId id="402" r:id="rId75"/>
    <p:sldId id="403" r:id="rId76"/>
    <p:sldId id="404" r:id="rId77"/>
    <p:sldId id="405" r:id="rId78"/>
    <p:sldId id="406" r:id="rId79"/>
    <p:sldId id="407" r:id="rId80"/>
    <p:sldId id="408" r:id="rId81"/>
  </p:sldIdLst>
  <p:sldSz cx="7559675" cy="5327650"/>
  <p:notesSz cx="6858000" cy="9144000"/>
  <p:embeddedFontLst>
    <p:embeddedFont>
      <p:font typeface="Calibri" panose="020F0502020204030204" pitchFamily="34" charset="0"/>
      <p:regular r:id="rId83"/>
      <p:bold r:id="rId84"/>
      <p:italic r:id="rId85"/>
      <p:boldItalic r:id="rId86"/>
    </p:embeddedFont>
    <p:embeddedFont>
      <p:font typeface="Calibri Light" panose="020F0302020204030204" pitchFamily="34" charset="0"/>
      <p:regular r:id="rId87"/>
      <p:italic r:id="rId88"/>
    </p:embeddedFont>
    <p:embeddedFont>
      <p:font typeface="Marvel" pitchFamily="2" charset="0"/>
      <p:regular r:id="rId89"/>
    </p:embeddedFont>
    <p:embeddedFont>
      <p:font typeface="Ubuntu" panose="020B0504030602030204" pitchFamily="34" charset="0"/>
      <p:regular r:id="rId90"/>
      <p:bold r:id="rId91"/>
      <p:italic r:id="rId92"/>
      <p:boldItalic r:id="rId93"/>
    </p:embeddedFont>
    <p:embeddedFont>
      <p:font typeface="Ubuntu Light" panose="020B0304030602030204" pitchFamily="34" charset="0"/>
      <p:regular r:id="rId94"/>
      <p:italic r:id="rId9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32"/>
    <p:restoredTop sz="96327"/>
  </p:normalViewPr>
  <p:slideViewPr>
    <p:cSldViewPr snapToGrid="0" snapToObjects="1">
      <p:cViewPr>
        <p:scale>
          <a:sx n="204" d="100"/>
          <a:sy n="204" d="100"/>
        </p:scale>
        <p:origin x="296" y="-1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2.fntdata"/><Relationship Id="rId89"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8.fntdata"/><Relationship Id="rId95" Type="http://schemas.openxmlformats.org/officeDocument/2006/relationships/font" Target="fonts/font13.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4.fntdata"/><Relationship Id="rId94" Type="http://schemas.openxmlformats.org/officeDocument/2006/relationships/font" Target="fonts/font12.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5.fntdata"/><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1.fntdata"/><Relationship Id="rId98"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06/06/2021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06/06/2021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06/06/2021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06/06/2021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06/06/2021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hyperlink" Target="http://scrum.org/nexus"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0895"/>
            <a:ext cx="3857406" cy="1631215"/>
            <a:chOff x="2149311" y="3495522"/>
            <a:chExt cx="3364940" cy="1192814"/>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96272"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PRODUCT</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27722" y="1855924"/>
            <a:ext cx="5246875" cy="1631216"/>
            <a:chOff x="2147752" y="3614628"/>
            <a:chExt cx="3606338"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7752" y="3737176"/>
              <a:ext cx="3487888" cy="12763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87738" y="3614628"/>
              <a:ext cx="3566352" cy="1770905"/>
            </a:xfrm>
            <a:prstGeom prst="rect">
              <a:avLst/>
            </a:prstGeom>
            <a:noFill/>
          </p:spPr>
          <p:txBody>
            <a:bodyPr wrap="square" rtlCol="0">
              <a:spAutoFit/>
            </a:bodyPr>
            <a:lstStyle/>
            <a:p>
              <a:r>
                <a:rPr lang="en-NL" sz="10000" dirty="0">
                  <a:solidFill>
                    <a:schemeClr val="bg1"/>
                  </a:solidFill>
                  <a:latin typeface="Marvel" pitchFamily="2" charset="0"/>
                </a:rPr>
                <a:t>MANAGEMENT</a:t>
              </a:r>
            </a:p>
          </p:txBody>
        </p:sp>
      </p:grpSp>
      <p:grpSp>
        <p:nvGrpSpPr>
          <p:cNvPr id="14" name="Group 13">
            <a:extLst>
              <a:ext uri="{FF2B5EF4-FFF2-40B4-BE49-F238E27FC236}">
                <a16:creationId xmlns:a16="http://schemas.microsoft.com/office/drawing/2014/main" id="{AF0DEB52-07E8-FB4F-9F8B-AEC172B76B3B}"/>
              </a:ext>
            </a:extLst>
          </p:cNvPr>
          <p:cNvGrpSpPr/>
          <p:nvPr/>
        </p:nvGrpSpPr>
        <p:grpSpPr>
          <a:xfrm>
            <a:off x="716537" y="3097042"/>
            <a:ext cx="3514500" cy="1631215"/>
            <a:chOff x="2138971" y="3495522"/>
            <a:chExt cx="3317979" cy="1192814"/>
          </a:xfrm>
        </p:grpSpPr>
        <p:sp>
          <p:nvSpPr>
            <p:cNvPr id="15" name="Rectangle 14">
              <a:extLst>
                <a:ext uri="{FF2B5EF4-FFF2-40B4-BE49-F238E27FC236}">
                  <a16:creationId xmlns:a16="http://schemas.microsoft.com/office/drawing/2014/main" id="{691E11CE-3D65-A242-96DD-FD44759521E6}"/>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TextBox 15">
              <a:extLst>
                <a:ext uri="{FF2B5EF4-FFF2-40B4-BE49-F238E27FC236}">
                  <a16:creationId xmlns:a16="http://schemas.microsoft.com/office/drawing/2014/main" id="{B58490D3-1B73-8F45-AC60-C800B0A860C7}"/>
                </a:ext>
              </a:extLst>
            </p:cNvPr>
            <p:cNvSpPr txBox="1"/>
            <p:nvPr/>
          </p:nvSpPr>
          <p:spPr>
            <a:xfrm>
              <a:off x="2138971"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@SCALE</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Roadmap(s)</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4" name="TextBox 3">
            <a:extLst>
              <a:ext uri="{FF2B5EF4-FFF2-40B4-BE49-F238E27FC236}">
                <a16:creationId xmlns:a16="http://schemas.microsoft.com/office/drawing/2014/main" id="{04A1D98C-6844-1047-AE20-4C0289E1FAD6}"/>
              </a:ext>
            </a:extLst>
          </p:cNvPr>
          <p:cNvSpPr txBox="1"/>
          <p:nvPr/>
        </p:nvSpPr>
        <p:spPr>
          <a:xfrm>
            <a:off x="953214" y="1566293"/>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Vision and Strategy</a:t>
            </a:r>
          </a:p>
        </p:txBody>
      </p:sp>
      <p:sp>
        <p:nvSpPr>
          <p:cNvPr id="20" name="Diamond 19">
            <a:extLst>
              <a:ext uri="{FF2B5EF4-FFF2-40B4-BE49-F238E27FC236}">
                <a16:creationId xmlns:a16="http://schemas.microsoft.com/office/drawing/2014/main" id="{10A730E9-3F5E-B549-9374-D311210C4F11}"/>
              </a:ext>
            </a:extLst>
          </p:cNvPr>
          <p:cNvSpPr/>
          <p:nvPr/>
        </p:nvSpPr>
        <p:spPr>
          <a:xfrm>
            <a:off x="2854908" y="351233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C5CF28BB-8BFD-0C43-BEEB-CC4996CE0757}"/>
              </a:ext>
            </a:extLst>
          </p:cNvPr>
          <p:cNvSpPr/>
          <p:nvPr/>
        </p:nvSpPr>
        <p:spPr>
          <a:xfrm>
            <a:off x="3504742"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0045BB75-D6CE-E74F-97AD-2FA1C17D083A}"/>
              </a:ext>
            </a:extLst>
          </p:cNvPr>
          <p:cNvSpPr/>
          <p:nvPr/>
        </p:nvSpPr>
        <p:spPr>
          <a:xfrm>
            <a:off x="4154576"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Align with Stakeholders</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66556" y="1221651"/>
            <a:ext cx="5826561" cy="2419129"/>
            <a:chOff x="772153" y="1360938"/>
            <a:chExt cx="582656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772153" y="2096627"/>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Epics</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Order the</a:t>
              </a:r>
            </a:p>
            <a:p>
              <a:pPr algn="ctr"/>
              <a:r>
                <a:rPr lang="en-NL" sz="5000" b="1" dirty="0">
                  <a:solidFill>
                    <a:schemeClr val="bg1"/>
                  </a:solidFill>
                  <a:latin typeface="Ubuntu" panose="020B0504030602030204" pitchFamily="34" charset="0"/>
                </a:rPr>
                <a:t>Product Backlog</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5185553" y="3694952"/>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831258" y="-335113"/>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441960" y="1366749"/>
            <a:ext cx="2892419" cy="2446824"/>
          </a:xfrm>
          <a:prstGeom prst="rect">
            <a:avLst/>
          </a:prstGeom>
        </p:spPr>
        <p:txBody>
          <a:bodyPr wrap="square">
            <a:spAutoFit/>
          </a:bodyPr>
          <a:lstStyle/>
          <a:p>
            <a:pPr algn="ctr"/>
            <a:r>
              <a:rPr lang="en-GB" sz="900" b="1" dirty="0">
                <a:solidFill>
                  <a:schemeClr val="bg1"/>
                </a:solidFill>
                <a:latin typeface="Ubuntu Light" panose="020B0304030602030204" pitchFamily="34" charset="0"/>
              </a:rPr>
              <a:t>Scrum</a:t>
            </a:r>
            <a:r>
              <a:rPr lang="en-GB" sz="900" dirty="0">
                <a:solidFill>
                  <a:schemeClr val="bg1"/>
                </a:solidFill>
                <a:latin typeface="Ubuntu Light" panose="020B0304030602030204" pitchFamily="34" charset="0"/>
              </a:rPr>
              <a:t> </a:t>
            </a:r>
            <a:r>
              <a:rPr lang="en-GB" sz="900" b="1" dirty="0">
                <a:solidFill>
                  <a:schemeClr val="bg1"/>
                </a:solidFill>
                <a:latin typeface="Ubuntu Light" panose="020B0304030602030204" pitchFamily="34" charset="0"/>
              </a:rPr>
              <a:t>Facilitators</a:t>
            </a:r>
            <a:r>
              <a:rPr lang="en-GB" sz="900" dirty="0">
                <a:solidFill>
                  <a:schemeClr val="bg1"/>
                </a:solidFill>
                <a:latin typeface="Ubuntu Light" panose="020B0304030602030204" pitchFamily="34" charset="0"/>
              </a:rPr>
              <a:t> is a Dutch-based training organization on a mission to help professionals become awesome Scrum facilitators. A Scrum Facilitator can be a Scrum Master, Product Owner, developer or  leader. Great Scrum Facilitators understand the Scrum values &amp; principles and use these to effectively implement Scrum with their teams and organizations.</a:t>
            </a:r>
          </a:p>
          <a:p>
            <a:pPr algn="ctr"/>
            <a:endParaRPr lang="en-GB" sz="900" dirty="0">
              <a:solidFill>
                <a:schemeClr val="bg1"/>
              </a:solidFill>
              <a:latin typeface="Ubuntu Light" panose="020B0304030602030204" pitchFamily="34" charset="0"/>
            </a:endParaRPr>
          </a:p>
          <a:p>
            <a:pPr algn="ctr"/>
            <a:r>
              <a:rPr lang="en-GB" sz="900" b="1" dirty="0">
                <a:solidFill>
                  <a:schemeClr val="bg1"/>
                </a:solidFill>
                <a:latin typeface="Ubuntu Light" panose="020B0304030602030204" pitchFamily="34" charset="0"/>
              </a:rPr>
              <a:t>Scrum Facilitators is a Scrum.org partner</a:t>
            </a:r>
            <a:r>
              <a:rPr lang="en-GB" sz="900" dirty="0">
                <a:solidFill>
                  <a:schemeClr val="bg1"/>
                </a:solidFill>
                <a:latin typeface="Ubuntu Light" panose="020B0304030602030204" pitchFamily="34" charset="0"/>
              </a:rPr>
              <a:t>. Our classes are accredited, always up-to-date, fun, super interactive and always facilitated by two trainers to maximize your learning objectives. Our trainers are </a:t>
            </a:r>
            <a:r>
              <a:rPr lang="en-GB" sz="900" b="1" dirty="0">
                <a:solidFill>
                  <a:schemeClr val="bg1"/>
                </a:solidFill>
                <a:latin typeface="Ubuntu Light" panose="020B0304030602030204" pitchFamily="34" charset="0"/>
              </a:rPr>
              <a:t>seasoned experts </a:t>
            </a:r>
            <a:r>
              <a:rPr lang="en-GB" sz="900" dirty="0">
                <a:solidFill>
                  <a:schemeClr val="bg1"/>
                </a:solidFill>
                <a:latin typeface="Ubuntu Light" panose="020B0304030602030204" pitchFamily="34" charset="0"/>
              </a:rPr>
              <a:t>and </a:t>
            </a:r>
            <a:r>
              <a:rPr lang="en-GB" sz="900" b="1" dirty="0">
                <a:solidFill>
                  <a:schemeClr val="bg1"/>
                </a:solidFill>
                <a:latin typeface="Ubuntu Light" panose="020B0304030602030204" pitchFamily="34" charset="0"/>
              </a:rPr>
              <a:t>Scrum.org certified </a:t>
            </a:r>
            <a:r>
              <a:rPr lang="en-GB" sz="900" dirty="0">
                <a:solidFill>
                  <a:schemeClr val="bg1"/>
                </a:solidFill>
                <a:latin typeface="Ubuntu Light" panose="020B0304030602030204" pitchFamily="34" charset="0"/>
              </a:rPr>
              <a:t>Professional Scrum Trainers with substantial real life experience in various settings.</a:t>
            </a:r>
          </a:p>
          <a:p>
            <a:pPr algn="ctr"/>
            <a:endParaRPr lang="en-GB" sz="900" dirty="0">
              <a:solidFill>
                <a:schemeClr val="bg1"/>
              </a:solidFill>
              <a:latin typeface="Ubuntu Light" panose="020B0304030602030204" pitchFamily="34" charset="0"/>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234387" y="781089"/>
            <a:ext cx="3889672" cy="1015663"/>
          </a:xfrm>
          <a:prstGeom prst="rect">
            <a:avLst/>
          </a:prstGeom>
          <a:noFill/>
        </p:spPr>
        <p:txBody>
          <a:bodyPr wrap="square" rtlCol="0">
            <a:spAutoFit/>
          </a:bodyPr>
          <a:lstStyle/>
          <a:p>
            <a:pPr algn="ctr"/>
            <a:r>
              <a:rPr lang="en-GB" sz="1000" dirty="0">
                <a:solidFill>
                  <a:schemeClr val="bg1"/>
                </a:solidFill>
                <a:latin typeface="Ubuntu" panose="020B0504030602030204" pitchFamily="34" charset="0"/>
              </a:rPr>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00" i="1" dirty="0">
                <a:solidFill>
                  <a:schemeClr val="bg1"/>
                </a:solidFill>
                <a:latin typeface="Ubuntu" panose="020B0504030602030204" pitchFamily="34" charset="0"/>
              </a:rPr>
              <a:t>or</a:t>
            </a:r>
            <a:r>
              <a:rPr lang="en-GB" sz="1000" dirty="0">
                <a:solidFill>
                  <a:schemeClr val="bg1"/>
                </a:solidFill>
                <a:latin typeface="Ubuntu" panose="020B0504030602030204" pitchFamily="34" charset="0"/>
              </a:rPr>
              <a:t> simply follow these steps:</a:t>
            </a:r>
            <a:endParaRPr lang="en-NL"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10315" y="1878550"/>
            <a:ext cx="4043760" cy="2862322"/>
          </a:xfrm>
          <a:prstGeom prst="rect">
            <a:avLst/>
          </a:prstGeom>
          <a:noFill/>
        </p:spPr>
        <p:txBody>
          <a:bodyPr wrap="square" rtlCol="0">
            <a:spAutoFit/>
          </a:bodyPr>
          <a:lstStyle/>
          <a:p>
            <a:pPr marL="228600" indent="-228600">
              <a:buFont typeface="+mj-lt"/>
              <a:buAutoNum type="arabicPeriod"/>
            </a:pPr>
            <a:r>
              <a:rPr lang="en-GB" sz="900" dirty="0">
                <a:solidFill>
                  <a:schemeClr val="bg1"/>
                </a:solidFill>
                <a:latin typeface="Ubuntu Light" panose="020B0304030602030204" pitchFamily="34" charset="0"/>
              </a:rPr>
              <a:t>As a Scrum Facilitator, put the ‘Developers’ and ‘Product Owner’ role cards on the floor or wall;</a:t>
            </a:r>
          </a:p>
          <a:p>
            <a:pPr marL="228600" indent="-228600">
              <a:buFont typeface="+mj-lt"/>
              <a:buAutoNum type="arabicPeriod"/>
            </a:pPr>
            <a:r>
              <a:rPr lang="en-GB" sz="900" dirty="0">
                <a:solidFill>
                  <a:schemeClr val="bg1"/>
                </a:solidFill>
                <a:latin typeface="Ubuntu Light" panose="020B0304030602030204" pitchFamily="34" charset="0"/>
              </a:rPr>
              <a:t>Form  up to 4 groups and give each group an equal number of activity cards; </a:t>
            </a:r>
          </a:p>
          <a:p>
            <a:pPr marL="228600" indent="-228600">
              <a:buFont typeface="+mj-lt"/>
              <a:buAutoNum type="arabicPeriod"/>
            </a:pPr>
            <a:r>
              <a:rPr lang="en-GB" sz="900" dirty="0">
                <a:solidFill>
                  <a:schemeClr val="bg1"/>
                </a:solidFill>
                <a:latin typeface="Ubuntu Light" panose="020B0304030602030204" pitchFamily="34" charset="0"/>
              </a:rPr>
              <a:t>Invite them to place each activity card under one of the two role cards until all cards are placed;</a:t>
            </a:r>
          </a:p>
          <a:p>
            <a:pPr marL="228600" indent="-228600">
              <a:buFont typeface="+mj-lt"/>
              <a:buAutoNum type="arabicPeriod"/>
            </a:pPr>
            <a:r>
              <a:rPr lang="en-GB" sz="900" dirty="0">
                <a:solidFill>
                  <a:schemeClr val="bg1"/>
                </a:solidFill>
                <a:latin typeface="Ubuntu Light" panose="020B0304030602030204" pitchFamily="34" charset="0"/>
              </a:rPr>
              <a:t>Inspect the increment with the entire group. Ask participants to share what sticks out to them, then as a group adjust where needed;</a:t>
            </a:r>
          </a:p>
          <a:p>
            <a:pPr marL="228600" indent="-228600">
              <a:buFont typeface="+mj-lt"/>
              <a:buAutoNum type="arabicPeriod"/>
            </a:pPr>
            <a:r>
              <a:rPr lang="en-GB" sz="900" dirty="0">
                <a:solidFill>
                  <a:schemeClr val="bg1"/>
                </a:solidFill>
                <a:latin typeface="Ubuntu Light" panose="020B0304030602030204" pitchFamily="34" charset="0"/>
              </a:rPr>
              <a:t>Now explain that the product owner is scaling from one to three Scrum Teams. Invite participants to discuss what could be moved from the PO towards the Developers to deal with the PO’s increased workload;</a:t>
            </a:r>
          </a:p>
          <a:p>
            <a:pPr marL="228600" indent="-228600">
              <a:buFont typeface="+mj-lt"/>
              <a:buAutoNum type="arabicPeriod"/>
            </a:pPr>
            <a:r>
              <a:rPr lang="en-GB" sz="900" dirty="0">
                <a:solidFill>
                  <a:schemeClr val="bg1"/>
                </a:solidFill>
                <a:latin typeface="Ubuntu Light" panose="020B0304030602030204" pitchFamily="34" charset="0"/>
              </a:rPr>
              <a:t>Explain that the PO is now becoming responsible for 5 Scrum Teams and introduce the Product Team role card (see the full ‘how to play’ </a:t>
            </a:r>
            <a:r>
              <a:rPr lang="en-GB" sz="900">
                <a:solidFill>
                  <a:schemeClr val="bg1"/>
                </a:solidFill>
                <a:latin typeface="Ubuntu Light" panose="020B0304030602030204" pitchFamily="34" charset="0"/>
              </a:rPr>
              <a:t>via the QR code </a:t>
            </a:r>
            <a:r>
              <a:rPr lang="en-GB" sz="900" dirty="0">
                <a:solidFill>
                  <a:schemeClr val="bg1"/>
                </a:solidFill>
                <a:latin typeface="Ubuntu Light" panose="020B0304030602030204" pitchFamily="34" charset="0"/>
              </a:rPr>
              <a:t>for some important remarks!);</a:t>
            </a:r>
          </a:p>
          <a:p>
            <a:pPr marL="228600" indent="-228600">
              <a:buFont typeface="+mj-lt"/>
              <a:buAutoNum type="arabicPeriod"/>
            </a:pPr>
            <a:r>
              <a:rPr lang="en-GB" sz="900" dirty="0">
                <a:solidFill>
                  <a:schemeClr val="bg1"/>
                </a:solidFill>
                <a:latin typeface="Ubuntu Light" panose="020B0304030602030204" pitchFamily="34" charset="0"/>
              </a:rPr>
              <a:t>Ask participants to discuss which product management activities could move from the Product Owner to the Product Team to again release pressure from the PO.</a:t>
            </a:r>
          </a:p>
          <a:p>
            <a:pPr marL="228600" indent="-228600">
              <a:buFont typeface="+mj-lt"/>
              <a:buAutoNum type="arabicPeriod"/>
            </a:pPr>
            <a:r>
              <a:rPr lang="en-GB" sz="900" dirty="0">
                <a:solidFill>
                  <a:schemeClr val="bg1"/>
                </a:solidFill>
                <a:latin typeface="Ubuntu Light" panose="020B0304030602030204" pitchFamily="34" charset="0"/>
              </a:rPr>
              <a:t>Close off by inspecting this last increment as a group. Point out where the group disagrees. </a:t>
            </a:r>
            <a:r>
              <a:rPr lang="en-GB" sz="900" b="1" dirty="0">
                <a:solidFill>
                  <a:schemeClr val="bg1"/>
                </a:solidFill>
                <a:latin typeface="Ubuntu Light" panose="020B0304030602030204" pitchFamily="34" charset="0"/>
              </a:rPr>
              <a:t>These might be your organisation’s main points of attention when scaling the Product Owner role!</a:t>
            </a:r>
            <a:endParaRPr lang="en-NL" sz="900" b="1"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488597" y="4265405"/>
            <a:ext cx="2771468" cy="630942"/>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Learn about </a:t>
            </a:r>
            <a:r>
              <a:rPr lang="en-US" sz="700" dirty="0">
                <a:solidFill>
                  <a:schemeClr val="bg1"/>
                </a:solidFill>
                <a:latin typeface="Ubuntu Light" panose="020B0304030602030204" pitchFamily="34" charset="0"/>
              </a:rPr>
              <a:t>scaling Scrum at</a:t>
            </a:r>
            <a:r>
              <a:rPr lang="en-GB" sz="700" dirty="0">
                <a:solidFill>
                  <a:schemeClr val="bg1"/>
                </a:solidFill>
                <a:latin typeface="Ubuntu Light" panose="020B0304030602030204" pitchFamily="34" charset="0"/>
              </a:rPr>
              <a:t> </a:t>
            </a:r>
            <a:r>
              <a:rPr lang="en-GB" sz="700" dirty="0">
                <a:solidFill>
                  <a:schemeClr val="bg1"/>
                </a:solidFill>
                <a:latin typeface="Ubuntu Light" panose="020B0304030602030204" pitchFamily="34" charset="0"/>
                <a:hlinkClick r:id="rId5"/>
              </a:rPr>
              <a:t>http://scrum.org/nexus</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(v1.2.1)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lumMod val="75000"/>
                  </a:schemeClr>
                </a:solidFill>
                <a:latin typeface="Ubuntu Light" panose="020B0304030602030204" pitchFamily="34" charset="0"/>
              </a:rPr>
              <a:t>By Scrum Facilitators</a:t>
            </a:r>
          </a:p>
        </p:txBody>
      </p:sp>
      <p:grpSp>
        <p:nvGrpSpPr>
          <p:cNvPr id="2" name="Group 1">
            <a:extLst>
              <a:ext uri="{FF2B5EF4-FFF2-40B4-BE49-F238E27FC236}">
                <a16:creationId xmlns:a16="http://schemas.microsoft.com/office/drawing/2014/main" id="{E86EE5EF-4E07-9D4A-8C2D-83F385087044}"/>
              </a:ext>
            </a:extLst>
          </p:cNvPr>
          <p:cNvGrpSpPr/>
          <p:nvPr/>
        </p:nvGrpSpPr>
        <p:grpSpPr>
          <a:xfrm>
            <a:off x="-232456" y="161565"/>
            <a:ext cx="3909016" cy="665950"/>
            <a:chOff x="-77476" y="76326"/>
            <a:chExt cx="3909016" cy="665950"/>
          </a:xfrm>
        </p:grpSpPr>
        <p:sp>
          <p:nvSpPr>
            <p:cNvPr id="19" name="TextBox 18">
              <a:extLst>
                <a:ext uri="{FF2B5EF4-FFF2-40B4-BE49-F238E27FC236}">
                  <a16:creationId xmlns:a16="http://schemas.microsoft.com/office/drawing/2014/main" id="{595EE125-EFCC-F14F-8498-A6CD8EEF0F59}"/>
                </a:ext>
              </a:extLst>
            </p:cNvPr>
            <p:cNvSpPr txBox="1"/>
            <p:nvPr/>
          </p:nvSpPr>
          <p:spPr>
            <a:xfrm>
              <a:off x="-77476" y="76326"/>
              <a:ext cx="3909016" cy="664926"/>
            </a:xfrm>
            <a:prstGeom prst="rect">
              <a:avLst/>
            </a:prstGeom>
            <a:noFill/>
          </p:spPr>
          <p:txBody>
            <a:bodyPr wrap="square" rtlCol="0">
              <a:spAutoFit/>
            </a:bodyPr>
            <a:lstStyle/>
            <a:p>
              <a:pPr algn="ctr"/>
              <a:r>
                <a:rPr lang="en-NL" sz="3700" b="1" dirty="0">
                  <a:latin typeface="Marvel" pitchFamily="2" charset="0"/>
                </a:rPr>
                <a:t>FACILITATE THE GAM</a:t>
              </a:r>
            </a:p>
          </p:txBody>
        </p:sp>
        <p:sp>
          <p:nvSpPr>
            <p:cNvPr id="24" name="TextBox 23">
              <a:extLst>
                <a:ext uri="{FF2B5EF4-FFF2-40B4-BE49-F238E27FC236}">
                  <a16:creationId xmlns:a16="http://schemas.microsoft.com/office/drawing/2014/main" id="{9D817926-FA1D-B346-9D51-472AADB3F438}"/>
                </a:ext>
              </a:extLst>
            </p:cNvPr>
            <p:cNvSpPr txBox="1"/>
            <p:nvPr/>
          </p:nvSpPr>
          <p:spPr>
            <a:xfrm>
              <a:off x="3221873" y="77350"/>
              <a:ext cx="249747" cy="664926"/>
            </a:xfrm>
            <a:prstGeom prst="rect">
              <a:avLst/>
            </a:prstGeom>
            <a:noFill/>
          </p:spPr>
          <p:txBody>
            <a:bodyPr wrap="square" rtlCol="0">
              <a:spAutoFit/>
            </a:bodyPr>
            <a:lstStyle/>
            <a:p>
              <a:pPr algn="ctr"/>
              <a:r>
                <a:rPr lang="en-NL" sz="3700" b="1" dirty="0">
                  <a:latin typeface="Marvel" pitchFamily="2" charset="0"/>
                </a:rPr>
                <a:t>E</a:t>
              </a:r>
            </a:p>
          </p:txBody>
        </p:sp>
      </p:grpSp>
      <p:cxnSp>
        <p:nvCxnSpPr>
          <p:cNvPr id="4" name="Straight Connector 3">
            <a:extLst>
              <a:ext uri="{FF2B5EF4-FFF2-40B4-BE49-F238E27FC236}">
                <a16:creationId xmlns:a16="http://schemas.microsoft.com/office/drawing/2014/main" id="{68785FFA-7409-D846-8C87-4C5E3E391542}"/>
              </a:ext>
            </a:extLst>
          </p:cNvPr>
          <p:cNvCxnSpPr/>
          <p:nvPr/>
        </p:nvCxnSpPr>
        <p:spPr>
          <a:xfrm>
            <a:off x="4371440" y="323581"/>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1CB280A-F50E-C649-AC82-0D6A924F0C8C}"/>
              </a:ext>
            </a:extLst>
          </p:cNvPr>
          <p:cNvPicPr>
            <a:picLocks noChangeAspect="1"/>
          </p:cNvPicPr>
          <p:nvPr/>
        </p:nvPicPr>
        <p:blipFill>
          <a:blip r:embed="rId6"/>
          <a:stretch>
            <a:fillRect/>
          </a:stretch>
        </p:blipFill>
        <p:spPr>
          <a:xfrm>
            <a:off x="3531034" y="161565"/>
            <a:ext cx="610497" cy="703089"/>
          </a:xfrm>
          <a:prstGeom prst="rect">
            <a:avLst/>
          </a:prstGeom>
        </p:spPr>
      </p:pic>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the Sprint Review</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Update Product Strategy based on new insights</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the problem to solve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928138"/>
            <a:ext cx="5792732" cy="1624957"/>
            <a:chOff x="774982" y="2018275"/>
            <a:chExt cx="5792732" cy="1624957"/>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2018275"/>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KPI’s</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7312988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KPI’s</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DEVELOPERS</a:t>
            </a:r>
          </a:p>
        </p:txBody>
      </p:sp>
      <p:sp>
        <p:nvSpPr>
          <p:cNvPr id="10" name="TextBox 9">
            <a:extLst>
              <a:ext uri="{FF2B5EF4-FFF2-40B4-BE49-F238E27FC236}">
                <a16:creationId xmlns:a16="http://schemas.microsoft.com/office/drawing/2014/main" id="{3762688F-2496-B440-A225-A32781C801C0}"/>
              </a:ext>
            </a:extLst>
          </p:cNvPr>
          <p:cNvSpPr txBox="1"/>
          <p:nvPr/>
        </p:nvSpPr>
        <p:spPr>
          <a:xfrm>
            <a:off x="1183130" y="2983424"/>
            <a:ext cx="5269391"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can a product owner delegate to the Developers?</a:t>
            </a:r>
            <a:endParaRPr lang="en-NL" sz="1000" dirty="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798163" y="861471"/>
            <a:ext cx="5974596" cy="3203020"/>
            <a:chOff x="798163" y="759196"/>
            <a:chExt cx="5974596" cy="2987092"/>
          </a:xfrm>
        </p:grpSpPr>
        <p:sp>
          <p:nvSpPr>
            <p:cNvPr id="6" name="TextBox 5">
              <a:extLst>
                <a:ext uri="{FF2B5EF4-FFF2-40B4-BE49-F238E27FC236}">
                  <a16:creationId xmlns:a16="http://schemas.microsoft.com/office/drawing/2014/main" id="{009EAD6C-D563-D744-AFCA-AE8CA95E6630}"/>
                </a:ext>
              </a:extLst>
            </p:cNvPr>
            <p:cNvSpPr txBox="1"/>
            <p:nvPr/>
          </p:nvSpPr>
          <p:spPr>
            <a:xfrm>
              <a:off x="798163" y="759196"/>
              <a:ext cx="5974596" cy="2779680"/>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Tell a compelling story about the needs of your users</a:t>
              </a:r>
            </a:p>
            <a:p>
              <a:pPr algn="ct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3466022B-B59D-5D40-9FFA-D5042480CDB9}"/>
                </a:ext>
              </a:extLst>
            </p:cNvPr>
            <p:cNvSpPr/>
            <p:nvPr/>
          </p:nvSpPr>
          <p:spPr>
            <a:xfrm>
              <a:off x="2854908" y="31960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87809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56075"/>
            <a:ext cx="5792732" cy="1631216"/>
            <a:chOff x="883471" y="1753800"/>
            <a:chExt cx="5792732" cy="163121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5380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Make key decisions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dirty="0"/>
              <a:t> </a:t>
            </a:r>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planning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9294853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8021"/>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58775"/>
            <a:ext cx="5792732" cy="2436081"/>
            <a:chOff x="883471" y="943679"/>
            <a:chExt cx="5792732" cy="243608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43679"/>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a:t>
              </a:r>
            </a:p>
            <a:p>
              <a:pPr algn="ctr"/>
              <a:r>
                <a:rPr lang="en-NL" sz="5000" b="1" dirty="0">
                  <a:solidFill>
                    <a:schemeClr val="bg1"/>
                  </a:solidFill>
                  <a:latin typeface="Ubuntu" panose="020B0504030602030204" pitchFamily="34" charset="0"/>
                </a:rPr>
                <a:t>User Stories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53658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77514"/>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Test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82574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53543"/>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Accept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70386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sprint progress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040652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837"/>
            <a:ext cx="5792732" cy="2395976"/>
            <a:chOff x="883471" y="983784"/>
            <a:chExt cx="5792732" cy="239597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78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Sprint Backlog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944460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61827"/>
            <a:ext cx="5792732" cy="2403996"/>
            <a:chOff x="883471" y="975764"/>
            <a:chExt cx="5792732" cy="240399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7576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User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interviews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546619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User surveys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TextBox 19">
            <a:extLst>
              <a:ext uri="{FF2B5EF4-FFF2-40B4-BE49-F238E27FC236}">
                <a16:creationId xmlns:a16="http://schemas.microsoft.com/office/drawing/2014/main" id="{A9E23D7D-C080-4948-B7E7-961A8E58B283}"/>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OWNER</a:t>
            </a:r>
          </a:p>
        </p:txBody>
      </p:sp>
      <p:sp>
        <p:nvSpPr>
          <p:cNvPr id="21" name="TextBox 20">
            <a:extLst>
              <a:ext uri="{FF2B5EF4-FFF2-40B4-BE49-F238E27FC236}">
                <a16:creationId xmlns:a16="http://schemas.microsoft.com/office/drawing/2014/main" id="{2F2D689D-2011-A34B-8790-43E692540F13}"/>
              </a:ext>
            </a:extLst>
          </p:cNvPr>
          <p:cNvSpPr txBox="1"/>
          <p:nvPr/>
        </p:nvSpPr>
        <p:spPr>
          <a:xfrm>
            <a:off x="1644002" y="2983424"/>
            <a:ext cx="4347665"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should a Product Owner perform?</a:t>
            </a:r>
            <a:endParaRPr lang="en-NL" sz="1000" dirty="0">
              <a:solidFill>
                <a:schemeClr val="bg1">
                  <a:lumMod val="50000"/>
                </a:schemeClr>
              </a:solidFill>
              <a:latin typeface="Ubuntu" panose="020B0504030602030204" pitchFamily="34" charset="0"/>
            </a:endParaRPr>
          </a:p>
        </p:txBody>
      </p:sp>
    </p:spTree>
    <p:extLst>
      <p:ext uri="{BB962C8B-B14F-4D97-AF65-F5344CB8AC3E}">
        <p14:creationId xmlns:p14="http://schemas.microsoft.com/office/powerpoint/2010/main" val="388047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44318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0039"/>
            <a:ext cx="5792732" cy="1746270"/>
            <a:chOff x="883471" y="1633490"/>
            <a:chExt cx="5792732" cy="1746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33490"/>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Inspect Metrics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022584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045954"/>
            <a:ext cx="5792732" cy="3085513"/>
            <a:chOff x="883471" y="759196"/>
            <a:chExt cx="5792732" cy="30855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Find a solution to reach the desired Outcome</a:t>
              </a:r>
            </a:p>
          </p:txBody>
        </p:sp>
        <p:sp>
          <p:nvSpPr>
            <p:cNvPr id="10" name="Diamond 9">
              <a:extLst>
                <a:ext uri="{FF2B5EF4-FFF2-40B4-BE49-F238E27FC236}">
                  <a16:creationId xmlns:a16="http://schemas.microsoft.com/office/drawing/2014/main" id="{3466022B-B59D-5D40-9FFA-D5042480CDB9}"/>
                </a:ext>
              </a:extLst>
            </p:cNvPr>
            <p:cNvSpPr/>
            <p:nvPr/>
          </p:nvSpPr>
          <p:spPr>
            <a:xfrm>
              <a:off x="2839410" y="32945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489244"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39078"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401749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649705" y="861471"/>
            <a:ext cx="6264442" cy="3174013"/>
            <a:chOff x="883471" y="759196"/>
            <a:chExt cx="5792732" cy="31740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3170099"/>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Product Backlog refinement sessions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830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2782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93648"/>
            <a:ext cx="5792732" cy="2540354"/>
            <a:chOff x="883471" y="839406"/>
            <a:chExt cx="5792732" cy="25403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3940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Design an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A/B test plan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861486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922"/>
            <a:ext cx="5792732" cy="2395805"/>
            <a:chOff x="883471" y="983955"/>
            <a:chExt cx="5792732" cy="239580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95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market research</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5471865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Negotiate a supplier contract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195623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32012"/>
            <a:ext cx="5792732" cy="1650023"/>
            <a:chOff x="883471" y="1729737"/>
            <a:chExt cx="5792732" cy="16500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29737"/>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Purchase hardware</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1626406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3145423"/>
            <a:chOff x="883471" y="759196"/>
            <a:chExt cx="5792732" cy="31454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Investigate a </a:t>
              </a:r>
            </a:p>
            <a:p>
              <a:pPr algn="ctr"/>
              <a:r>
                <a:rPr lang="en-NL" sz="5000" b="1" dirty="0">
                  <a:solidFill>
                    <a:schemeClr val="bg1"/>
                  </a:solidFill>
                  <a:latin typeface="Ubuntu" panose="020B0504030602030204" pitchFamily="34" charset="0"/>
                </a:rPr>
                <a:t>new Product proposition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544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349505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56132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financial reports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0563395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090169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09690"/>
            <a:ext cx="5792732" cy="2508270"/>
            <a:chOff x="883471" y="871490"/>
            <a:chExt cx="5792732" cy="2508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7149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Analyse</a:t>
              </a:r>
            </a:p>
            <a:p>
              <a:pPr algn="ctr"/>
              <a:r>
                <a:rPr lang="en-NL" sz="5000" b="1" dirty="0">
                  <a:solidFill>
                    <a:schemeClr val="bg1"/>
                  </a:solidFill>
                  <a:latin typeface="Ubuntu" panose="020B0504030602030204" pitchFamily="34" charset="0"/>
                </a:rPr>
                <a:t>competitors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48965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8" name="TextBox 7">
            <a:extLst>
              <a:ext uri="{FF2B5EF4-FFF2-40B4-BE49-F238E27FC236}">
                <a16:creationId xmlns:a16="http://schemas.microsoft.com/office/drawing/2014/main" id="{ED283D89-81C5-A942-931B-F37B88051625}"/>
              </a:ext>
            </a:extLst>
          </p:cNvPr>
          <p:cNvSpPr txBox="1"/>
          <p:nvPr/>
        </p:nvSpPr>
        <p:spPr>
          <a:xfrm>
            <a:off x="1351074" y="2992265"/>
            <a:ext cx="505779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Having product management activities that cannot be picked up by the Scrum Team?</a:t>
            </a:r>
            <a:br>
              <a:rPr lang="en-GB" sz="1000" dirty="0">
                <a:solidFill>
                  <a:schemeClr val="bg1">
                    <a:lumMod val="50000"/>
                  </a:schemeClr>
                </a:solidFill>
                <a:latin typeface="Ubuntu" panose="020B0504030602030204" pitchFamily="34" charset="0"/>
              </a:rPr>
            </a:br>
            <a:r>
              <a:rPr lang="en-GB" sz="1000" dirty="0">
                <a:solidFill>
                  <a:schemeClr val="bg1">
                    <a:lumMod val="50000"/>
                  </a:schemeClr>
                </a:solidFill>
                <a:latin typeface="Ubuntu" panose="020B0504030602030204" pitchFamily="34" charset="0"/>
              </a:rPr>
              <a:t>Have a look around and see how you can be helped by experts outside of the team.</a:t>
            </a: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TextBox 22">
            <a:extLst>
              <a:ext uri="{FF2B5EF4-FFF2-40B4-BE49-F238E27FC236}">
                <a16:creationId xmlns:a16="http://schemas.microsoft.com/office/drawing/2014/main" id="{DF43FD05-08CD-A441-A8C5-C5782B2BA0E1}"/>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TEAM</a:t>
            </a:r>
          </a:p>
        </p:txBody>
      </p:sp>
    </p:spTree>
    <p:extLst>
      <p:ext uri="{BB962C8B-B14F-4D97-AF65-F5344CB8AC3E}">
        <p14:creationId xmlns:p14="http://schemas.microsoft.com/office/powerpoint/2010/main" val="38631893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4101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Product Goal</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20800036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6747270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Plan marketing activities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122641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808149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945176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4276791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50261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111118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349466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7065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Propose a Sprint Goal</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387</TotalTime>
  <Words>638</Words>
  <Application>Microsoft Macintosh PowerPoint</Application>
  <PresentationFormat>Custom</PresentationFormat>
  <Paragraphs>79</Paragraphs>
  <Slides>80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80</vt:i4>
      </vt:variant>
    </vt:vector>
  </HeadingPairs>
  <TitlesOfParts>
    <vt:vector size="87" baseType="lpstr">
      <vt:lpstr>Ubuntu</vt:lpstr>
      <vt:lpstr>Calibri</vt:lpstr>
      <vt:lpstr>Ubuntu Light</vt:lpstr>
      <vt:lpstr>Arial</vt:lpstr>
      <vt:lpstr>Marvel</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251</cp:revision>
  <dcterms:created xsi:type="dcterms:W3CDTF">2020-03-02T18:23:14Z</dcterms:created>
  <dcterms:modified xsi:type="dcterms:W3CDTF">2021-06-06T13:23:35Z</dcterms:modified>
</cp:coreProperties>
</file>

<file path=docProps/thumbnail.jpeg>
</file>